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7" r:id="rId2"/>
    <p:sldId id="260" r:id="rId3"/>
    <p:sldId id="268" r:id="rId4"/>
    <p:sldId id="269" r:id="rId5"/>
    <p:sldId id="27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EB310-979A-4BB1-BA32-563EAEBA902C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07970-C4F9-40EF-8076-41C60D381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68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574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256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251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525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FFF39D"/>
                </a:solidFill>
              </a:rPr>
              <a:pPr/>
              <a:t>9/29/2017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396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747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70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546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316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928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9/29/2017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7892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64980B3-2D27-44BC-A5DE-F8C27850F9DA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9/29/2017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D62926-3828-46B0-BC5F-51B24A9D417E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65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90600" y="609600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600" smtClean="0"/>
              <a:t>Me llamo ___________	Clase 802</a:t>
            </a:r>
            <a:br>
              <a:rPr lang="en-US" sz="3600" smtClean="0"/>
            </a:br>
            <a:r>
              <a:rPr lang="en-US" sz="3600" smtClean="0"/>
              <a:t>La fecha es el 2 de </a:t>
            </a:r>
            <a:r>
              <a:rPr lang="en-US" sz="3600" dirty="0" err="1" smtClean="0"/>
              <a:t>octubre</a:t>
            </a:r>
            <a:r>
              <a:rPr lang="en-US" sz="3600" dirty="0" smtClean="0"/>
              <a:t> del 2017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990600" y="2316540"/>
            <a:ext cx="7848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indent="0">
              <a:buNone/>
            </a:pPr>
            <a:r>
              <a:rPr lang="es-ES_tradnl" sz="3200" dirty="0" err="1">
                <a:solidFill>
                  <a:srgbClr val="FF0000"/>
                </a:solidFill>
              </a:rPr>
              <a:t>Proposito</a:t>
            </a:r>
            <a:r>
              <a:rPr lang="es-ES_tradnl" sz="3200" dirty="0">
                <a:solidFill>
                  <a:srgbClr val="FF0000"/>
                </a:solidFill>
              </a:rPr>
              <a:t> # 8: </a:t>
            </a:r>
            <a:r>
              <a:rPr lang="es-ES_tradnl" sz="3200" dirty="0"/>
              <a:t>¿Cómo conjugamos los verbos que terminan en –ER/-IR?</a:t>
            </a:r>
            <a:endParaRPr lang="es-ES_tradnl" sz="3200" dirty="0">
              <a:solidFill>
                <a:srgbClr val="FF0000"/>
              </a:solidFill>
            </a:endParaRPr>
          </a:p>
          <a:p>
            <a:pPr marL="82296" indent="0">
              <a:buNone/>
            </a:pPr>
            <a:r>
              <a:rPr lang="es-ES_tradnl" sz="3200" i="1" dirty="0">
                <a:solidFill>
                  <a:srgbClr val="92D050"/>
                </a:solidFill>
              </a:rPr>
              <a:t>L.O.: to </a:t>
            </a:r>
            <a:r>
              <a:rPr lang="es-ES_tradnl" sz="3200" i="1" dirty="0" err="1">
                <a:solidFill>
                  <a:srgbClr val="92D050"/>
                </a:solidFill>
              </a:rPr>
              <a:t>recall</a:t>
            </a:r>
            <a:r>
              <a:rPr lang="es-ES_tradnl" sz="3200" i="1" dirty="0">
                <a:solidFill>
                  <a:srgbClr val="92D050"/>
                </a:solidFill>
              </a:rPr>
              <a:t> </a:t>
            </a:r>
            <a:r>
              <a:rPr lang="es-ES_tradnl" sz="3200" i="1" dirty="0" err="1">
                <a:solidFill>
                  <a:srgbClr val="92D050"/>
                </a:solidFill>
              </a:rPr>
              <a:t>the</a:t>
            </a:r>
            <a:r>
              <a:rPr lang="es-ES_tradnl" sz="3200" i="1" dirty="0">
                <a:solidFill>
                  <a:srgbClr val="92D050"/>
                </a:solidFill>
              </a:rPr>
              <a:t> use of </a:t>
            </a:r>
            <a:r>
              <a:rPr lang="es-ES_tradnl" sz="3200" i="1" dirty="0" err="1">
                <a:solidFill>
                  <a:srgbClr val="92D050"/>
                </a:solidFill>
              </a:rPr>
              <a:t>present</a:t>
            </a:r>
            <a:r>
              <a:rPr lang="es-ES_tradnl" sz="3200" i="1" dirty="0">
                <a:solidFill>
                  <a:srgbClr val="92D050"/>
                </a:solidFill>
              </a:rPr>
              <a:t> tense –AR </a:t>
            </a:r>
            <a:r>
              <a:rPr lang="es-ES_tradnl" sz="3200" i="1" dirty="0" err="1">
                <a:solidFill>
                  <a:srgbClr val="92D050"/>
                </a:solidFill>
              </a:rPr>
              <a:t>verbs</a:t>
            </a:r>
            <a:endParaRPr lang="es-ES_tradnl" sz="3200" i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4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762000"/>
            <a:ext cx="8229600" cy="5791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s-ES_tradnl" altLang="en-US" sz="2800" dirty="0" smtClean="0"/>
              <a:t>Para </a:t>
            </a:r>
            <a:r>
              <a:rPr lang="es-ES_tradnl" altLang="en-US" sz="2800" dirty="0"/>
              <a:t>conjugar los verbos </a:t>
            </a:r>
            <a:r>
              <a:rPr lang="es-ES_tradnl" altLang="en-US" sz="2800" dirty="0" smtClean="0"/>
              <a:t>–ER/-IR </a:t>
            </a:r>
            <a:r>
              <a:rPr lang="es-ES_tradnl" altLang="en-US" sz="2800" dirty="0"/>
              <a:t>en el presente, remplazamos la terminación de la siguiente manera</a:t>
            </a:r>
            <a:r>
              <a:rPr lang="es-ES_tradnl" altLang="en-US" sz="2800" dirty="0" smtClean="0"/>
              <a:t>: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   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conjugate</a:t>
            </a:r>
            <a:r>
              <a:rPr lang="es-ES_tradnl" altLang="en-US" sz="2800" i="1" dirty="0" smtClean="0"/>
              <a:t> –ER/-IR </a:t>
            </a:r>
            <a:r>
              <a:rPr lang="es-ES_tradnl" altLang="en-US" sz="2800" i="1" dirty="0" err="1" smtClean="0"/>
              <a:t>verbs</a:t>
            </a:r>
            <a:r>
              <a:rPr lang="es-ES_tradnl" altLang="en-US" sz="2800" i="1" dirty="0" smtClean="0"/>
              <a:t> in 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present</a:t>
            </a:r>
            <a:r>
              <a:rPr lang="es-ES_tradnl" altLang="en-US" sz="2800" i="1" dirty="0" smtClean="0"/>
              <a:t>, </a:t>
            </a:r>
            <a:r>
              <a:rPr lang="es-ES_tradnl" altLang="en-US" sz="2800" i="1" dirty="0" err="1" smtClean="0"/>
              <a:t>replace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ending</a:t>
            </a:r>
            <a:r>
              <a:rPr lang="es-ES_tradnl" altLang="en-US" sz="2800" i="1" dirty="0" smtClean="0"/>
              <a:t>    as </a:t>
            </a:r>
            <a:r>
              <a:rPr lang="es-ES_tradnl" altLang="en-US" sz="2800" i="1" dirty="0" err="1" smtClean="0"/>
              <a:t>follows</a:t>
            </a:r>
            <a:r>
              <a:rPr lang="es-ES_tradnl" altLang="en-US" sz="2800" i="1" dirty="0" smtClean="0"/>
              <a:t>)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i="1" dirty="0" smtClean="0"/>
              <a:t>	</a:t>
            </a:r>
            <a:r>
              <a:rPr lang="es-ES_tradnl" altLang="en-US" sz="2800" i="1" dirty="0"/>
              <a:t>	</a:t>
            </a:r>
            <a:r>
              <a:rPr lang="es-ES_tradnl" altLang="en-US" sz="2800" i="1" dirty="0" smtClean="0"/>
              <a:t>	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-ER</a:t>
            </a:r>
            <a:r>
              <a:rPr lang="es-ES_tradnl" altLang="en-US" sz="2800" dirty="0"/>
              <a:t>	</a:t>
            </a:r>
            <a:r>
              <a:rPr lang="es-ES_tradnl" altLang="en-US" sz="2800" dirty="0" smtClean="0"/>
              <a:t>	</a:t>
            </a:r>
            <a:r>
              <a:rPr lang="es-ES_tradnl" altLang="en-US" sz="2800" b="1" dirty="0" smtClean="0">
                <a:solidFill>
                  <a:srgbClr val="00B050"/>
                </a:solidFill>
              </a:rPr>
              <a:t>-IR</a:t>
            </a:r>
            <a:r>
              <a:rPr lang="es-ES_tradnl" altLang="en-US" sz="2800" dirty="0"/>
              <a:t>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Yo </a:t>
            </a:r>
            <a:r>
              <a:rPr lang="es-ES_tradnl" altLang="en-US" sz="2800" dirty="0"/>
              <a:t>	</a:t>
            </a:r>
            <a:r>
              <a:rPr lang="es-ES_tradnl" altLang="en-US" sz="2800" dirty="0" smtClean="0"/>
              <a:t>    </a:t>
            </a:r>
            <a:r>
              <a:rPr lang="es-ES_tradnl" altLang="en-US" sz="2800" dirty="0"/>
              <a:t>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Tú </a:t>
            </a:r>
            <a:r>
              <a:rPr lang="es-ES_tradnl" altLang="en-US" sz="2800" dirty="0"/>
              <a:t>		</a:t>
            </a:r>
            <a:r>
              <a:rPr lang="es-ES_tradnl" altLang="en-US" sz="2800" dirty="0" smtClean="0"/>
              <a:t>    </a:t>
            </a:r>
            <a:r>
              <a:rPr lang="es-ES_tradnl" altLang="en-US" sz="2800" dirty="0"/>
              <a:t>		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/>
              <a:t>Él Ella </a:t>
            </a:r>
            <a:endParaRPr lang="es-ES_tradnl" altLang="en-US" sz="2800" dirty="0" smtClean="0"/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dirty="0"/>
              <a:t> </a:t>
            </a:r>
            <a:r>
              <a:rPr lang="es-ES_tradnl" altLang="en-US" dirty="0" smtClean="0"/>
              <a:t> </a:t>
            </a:r>
            <a:r>
              <a:rPr lang="es-ES_tradnl" altLang="en-US" sz="2800" dirty="0" err="1" smtClean="0"/>
              <a:t>Ud</a:t>
            </a:r>
            <a:endParaRPr lang="es-ES_tradnl" altLang="en-US" dirty="0"/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 smtClean="0"/>
              <a:t>Nosotros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dirty="0" smtClean="0"/>
              <a:t>Ellos Ellas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 smtClean="0"/>
              <a:t>    Uds.</a:t>
            </a:r>
            <a:r>
              <a:rPr lang="es-ES_tradnl" altLang="en-US" sz="2800" dirty="0"/>
              <a:t>		</a:t>
            </a:r>
          </a:p>
          <a:p>
            <a:pPr marL="402336" lvl="1" indent="0">
              <a:lnSpc>
                <a:spcPct val="90000"/>
              </a:lnSpc>
              <a:buNone/>
              <a:defRPr/>
            </a:pPr>
            <a:r>
              <a:rPr lang="es-ES_tradnl" altLang="en-US" sz="2800" dirty="0"/>
              <a:t>	</a:t>
            </a:r>
          </a:p>
        </p:txBody>
      </p:sp>
      <p:sp>
        <p:nvSpPr>
          <p:cNvPr id="52" name="Text Box 59"/>
          <p:cNvSpPr txBox="1">
            <a:spLocks noChangeArrowheads="1"/>
          </p:cNvSpPr>
          <p:nvPr/>
        </p:nvSpPr>
        <p:spPr bwMode="auto">
          <a:xfrm>
            <a:off x="6553200" y="2900443"/>
            <a:ext cx="24384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-ER/-IR verbs have the same endings…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   EXCEPT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   in the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 NOSOTROS	form!! </a:t>
            </a:r>
            <a:endParaRPr lang="en-US" altLang="en-US" sz="2400" b="1" i="1" dirty="0">
              <a:solidFill>
                <a:schemeClr val="accent5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46038"/>
            <a:ext cx="8229600" cy="808038"/>
          </a:xfrm>
        </p:spPr>
        <p:txBody>
          <a:bodyPr>
            <a:normAutofit fontScale="90000"/>
          </a:bodyPr>
          <a:lstStyle/>
          <a:p>
            <a:r>
              <a:rPr lang="en-US" altLang="en-US" sz="4000" b="1" dirty="0" err="1" smtClean="0">
                <a:solidFill>
                  <a:schemeClr val="accent4">
                    <a:lumMod val="75000"/>
                  </a:schemeClr>
                </a:solidFill>
              </a:rPr>
              <a:t>Repaso</a:t>
            </a:r>
            <a:r>
              <a:rPr lang="en-US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altLang="en-US" sz="4000" b="1" dirty="0" err="1" smtClean="0">
                <a:solidFill>
                  <a:schemeClr val="accent4">
                    <a:lumMod val="75000"/>
                  </a:schemeClr>
                </a:solidFill>
              </a:rPr>
              <a:t>Gramatical</a:t>
            </a:r>
            <a:r>
              <a:rPr lang="en-US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:</a:t>
            </a:r>
            <a:r>
              <a:rPr lang="en-US" altLang="en-US" sz="4000" b="1" dirty="0" smtClean="0">
                <a:solidFill>
                  <a:srgbClr val="FFC0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–ER/-IR</a:t>
            </a:r>
            <a:endParaRPr lang="en-US" altLang="en-US" sz="4000" b="1" dirty="0" smtClean="0">
              <a:solidFill>
                <a:srgbClr val="FFC000"/>
              </a:solidFill>
            </a:endParaRP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3886200" y="2890837"/>
            <a:ext cx="54451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-o</a:t>
            </a:r>
          </a:p>
        </p:txBody>
      </p:sp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3837327" y="3347233"/>
            <a:ext cx="7207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-es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6" name="Text Box 59"/>
          <p:cNvSpPr txBox="1">
            <a:spLocks noChangeArrowheads="1"/>
          </p:cNvSpPr>
          <p:nvPr/>
        </p:nvSpPr>
        <p:spPr bwMode="auto">
          <a:xfrm>
            <a:off x="3901065" y="4036219"/>
            <a:ext cx="5373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-e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" name="Text Box 59"/>
          <p:cNvSpPr txBox="1">
            <a:spLocks noChangeArrowheads="1"/>
          </p:cNvSpPr>
          <p:nvPr/>
        </p:nvSpPr>
        <p:spPr bwMode="auto">
          <a:xfrm>
            <a:off x="3569151" y="4724400"/>
            <a:ext cx="12570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-</a:t>
            </a: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emos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3815062" y="5410200"/>
            <a:ext cx="756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-</a:t>
            </a: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en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6705600" y="4267200"/>
            <a:ext cx="381000" cy="532209"/>
          </a:xfrm>
          <a:prstGeom prst="line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080836" y="3347233"/>
            <a:ext cx="5527782" cy="556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80835" y="3810000"/>
            <a:ext cx="55277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159125" y="2438400"/>
            <a:ext cx="10318" cy="3657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029200" y="2438400"/>
            <a:ext cx="0" cy="3657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115105" y="2895600"/>
            <a:ext cx="549351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066800" y="2438400"/>
            <a:ext cx="14035" cy="3657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094509" y="4799409"/>
            <a:ext cx="55141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608618" y="2434023"/>
            <a:ext cx="0" cy="36619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080835" y="5186065"/>
            <a:ext cx="5527783" cy="91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080835" y="6096000"/>
            <a:ext cx="55277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066800" y="2438400"/>
            <a:ext cx="554181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Box 59"/>
          <p:cNvSpPr txBox="1">
            <a:spLocks noChangeArrowheads="1"/>
          </p:cNvSpPr>
          <p:nvPr/>
        </p:nvSpPr>
        <p:spPr bwMode="auto">
          <a:xfrm>
            <a:off x="5551487" y="2895600"/>
            <a:ext cx="54451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B050"/>
                </a:solidFill>
                <a:latin typeface="Verdana" pitchFamily="34" charset="0"/>
              </a:rPr>
              <a:t>-o</a:t>
            </a:r>
          </a:p>
        </p:txBody>
      </p:sp>
      <p:sp>
        <p:nvSpPr>
          <p:cNvPr id="46" name="Text Box 59"/>
          <p:cNvSpPr txBox="1">
            <a:spLocks noChangeArrowheads="1"/>
          </p:cNvSpPr>
          <p:nvPr/>
        </p:nvSpPr>
        <p:spPr bwMode="auto">
          <a:xfrm>
            <a:off x="5486400" y="3348335"/>
            <a:ext cx="7200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-es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7" name="Text Box 59"/>
          <p:cNvSpPr txBox="1">
            <a:spLocks noChangeArrowheads="1"/>
          </p:cNvSpPr>
          <p:nvPr/>
        </p:nvSpPr>
        <p:spPr bwMode="auto">
          <a:xfrm>
            <a:off x="5528331" y="4034135"/>
            <a:ext cx="5373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-e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8" name="Text Box 59"/>
          <p:cNvSpPr txBox="1">
            <a:spLocks noChangeArrowheads="1"/>
          </p:cNvSpPr>
          <p:nvPr/>
        </p:nvSpPr>
        <p:spPr bwMode="auto">
          <a:xfrm>
            <a:off x="5181600" y="4724400"/>
            <a:ext cx="11576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-</a:t>
            </a:r>
            <a:r>
              <a:rPr lang="en-US" altLang="en-US" sz="2400" b="1" dirty="0" err="1">
                <a:solidFill>
                  <a:srgbClr val="00B050"/>
                </a:solidFill>
                <a:latin typeface="Verdana" pitchFamily="34" charset="0"/>
              </a:rPr>
              <a:t>i</a:t>
            </a:r>
            <a:r>
              <a:rPr lang="en-US" altLang="en-US" sz="2400" b="1" dirty="0" err="1" smtClean="0">
                <a:solidFill>
                  <a:srgbClr val="00B050"/>
                </a:solidFill>
                <a:latin typeface="Verdana" pitchFamily="34" charset="0"/>
              </a:rPr>
              <a:t>mos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9" name="Text Box 59"/>
          <p:cNvSpPr txBox="1">
            <a:spLocks noChangeArrowheads="1"/>
          </p:cNvSpPr>
          <p:nvPr/>
        </p:nvSpPr>
        <p:spPr bwMode="auto">
          <a:xfrm>
            <a:off x="5486400" y="5405735"/>
            <a:ext cx="756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-</a:t>
            </a:r>
            <a:r>
              <a:rPr lang="en-US" altLang="en-US" sz="2400" b="1" dirty="0" err="1" smtClean="0">
                <a:solidFill>
                  <a:srgbClr val="00B050"/>
                </a:solidFill>
                <a:latin typeface="Verdana" pitchFamily="34" charset="0"/>
              </a:rPr>
              <a:t>en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109" name="Oval 4108"/>
          <p:cNvSpPr/>
          <p:nvPr/>
        </p:nvSpPr>
        <p:spPr>
          <a:xfrm>
            <a:off x="3159125" y="4648200"/>
            <a:ext cx="3851275" cy="762000"/>
          </a:xfrm>
          <a:prstGeom prst="ellipse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07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22961" y="-34636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3600" b="1" smtClean="0">
                <a:solidFill>
                  <a:srgbClr val="FF0000"/>
                </a:solidFill>
              </a:rPr>
              <a:t>REPASO DE CONJUGACIONES </a:t>
            </a:r>
            <a:br>
              <a:rPr lang="en-US" sz="3600" b="1" smtClean="0">
                <a:solidFill>
                  <a:srgbClr val="FF0000"/>
                </a:solidFill>
              </a:rPr>
            </a:br>
            <a:r>
              <a:rPr lang="en-US" sz="3600" b="1" smtClean="0">
                <a:solidFill>
                  <a:srgbClr val="FF0000"/>
                </a:solidFill>
              </a:rPr>
              <a:t>–ER / -IR</a:t>
            </a:r>
            <a:endParaRPr 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5979453"/>
              </p:ext>
            </p:extLst>
          </p:nvPr>
        </p:nvGraphicFramePr>
        <p:xfrm>
          <a:off x="0" y="1189521"/>
          <a:ext cx="9144000" cy="5439879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2133600"/>
                <a:gridCol w="1905000"/>
                <a:gridCol w="2057400"/>
              </a:tblGrid>
              <a:tr h="7620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Vivir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live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Aprender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learn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Decidir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decide)</a:t>
                      </a:r>
                      <a:endParaRPr kumimoji="0" lang="es-ES_tradnl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Leer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read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56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96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mtClean="0"/>
              <a:t>Copia y completa con el verbo COMER.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Mi amigo ______ en la cafeteria de la escuela.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Yo _______ en el café.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Mis padres ________ en el restaurante.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¿_______ tú en el comedor o en la cocina?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Nosotros _________ en el comedor.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Y ustedes, ¿dónde _________?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32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mtClean="0"/>
              <a:t>Copia y completa con el verbo VIVIR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Yo______ en la calle Bolivar.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Nosotros _______ en una casa.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Mis abuelos ________ en la misma casa.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Mi amigo _______ en una casa en la misma calle.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Mi hermana _________ en un apartamento.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¿Dónde _________ tú?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1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TEXTO: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(1-6) p. R16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Ejericicio</a:t>
            </a:r>
            <a:r>
              <a:rPr lang="en-US" u="sng" dirty="0" smtClean="0"/>
              <a:t> 3</a:t>
            </a:r>
            <a:r>
              <a:rPr lang="en-US" dirty="0" smtClean="0"/>
              <a:t> (1-7)p. R16</a:t>
            </a:r>
          </a:p>
        </p:txBody>
      </p:sp>
    </p:spTree>
    <p:extLst>
      <p:ext uri="{BB962C8B-B14F-4D97-AF65-F5344CB8AC3E}">
        <p14:creationId xmlns:p14="http://schemas.microsoft.com/office/powerpoint/2010/main" val="300441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5690</TotalTime>
  <Words>279</Words>
  <Application>Microsoft Office PowerPoint</Application>
  <PresentationFormat>On-screen Show (4:3)</PresentationFormat>
  <Paragraphs>65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PowerPoint Presentation</vt:lpstr>
      <vt:lpstr>Repaso Gramatical: Verbos –ER/-IR</vt:lpstr>
      <vt:lpstr>PowerPoint Presentation</vt:lpstr>
      <vt:lpstr>PowerPoint Presentation</vt:lpstr>
      <vt:lpstr>PowerPoint Presentation</vt:lpstr>
      <vt:lpstr>Tarea # 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30 de septiembre del 2015</dc:title>
  <dc:creator>Helen Zumaeta</dc:creator>
  <cp:lastModifiedBy>Helen Zumaeta</cp:lastModifiedBy>
  <cp:revision>24</cp:revision>
  <dcterms:created xsi:type="dcterms:W3CDTF">2015-09-29T18:00:56Z</dcterms:created>
  <dcterms:modified xsi:type="dcterms:W3CDTF">2017-10-02T15:18:28Z</dcterms:modified>
</cp:coreProperties>
</file>